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  <p:sldId id="266" r:id="rId12"/>
    <p:sldId id="264" r:id="rId13"/>
    <p:sldId id="265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53" autoAdjust="0"/>
  </p:normalViewPr>
  <p:slideViewPr>
    <p:cSldViewPr snapToGrid="0" snapToObjects="1">
      <p:cViewPr varScale="1">
        <p:scale>
          <a:sx n="108" d="100"/>
          <a:sy n="108" d="100"/>
        </p:scale>
        <p:origin x="9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58F493-E8B2-4BB8-A3A8-709C8427B31B}" type="datetimeFigureOut">
              <a:rPr lang="en-US"/>
              <a:pPr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0733F3-5309-4D8F-A557-A07DB71D88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95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FC66D5-70DA-4DE0-AC8F-703D133E803C}" type="datetimeFigureOut">
              <a:rPr lang="en-US"/>
              <a:pPr/>
              <a:t>11/2/2015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94FEF2-D8E4-4264-98C9-D19715C4B5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43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**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816469"/>
            <a:ext cx="5109560" cy="1470025"/>
          </a:xfrm>
        </p:spPr>
        <p:txBody>
          <a:bodyPr/>
          <a:lstStyle>
            <a:lvl1pPr algn="r">
              <a:defRPr b="1">
                <a:solidFill>
                  <a:srgbClr val="03A2A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16176"/>
            <a:ext cx="5109560" cy="57140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7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942" y="274638"/>
            <a:ext cx="7507161" cy="9067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942" y="1600200"/>
            <a:ext cx="799285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E111CB-9901-4ED4-A386-A1BC537C65C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8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3539" y="1600200"/>
            <a:ext cx="3607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116" y="1600200"/>
            <a:ext cx="3607689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3A2A2"/>
                </a:solidFill>
              </a:defRPr>
            </a:lvl1pPr>
          </a:lstStyle>
          <a:p>
            <a:fld id="{EADB7C9A-2E21-4DA6-B4DC-755EFFB0CA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5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849" y="274638"/>
            <a:ext cx="7520254" cy="9078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DAB2B3-058F-4B2D-8D00-B14F41FE5BD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2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**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294450-A7C6-4132-9B03-E957221B834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9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**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12788" y="274638"/>
            <a:ext cx="7488237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12788" y="1600200"/>
            <a:ext cx="79740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4921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3A2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882BAAB-F733-4475-BAB1-3EAE7F1914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1" r:id="rId2"/>
    <p:sldLayoutId id="2147483672" r:id="rId3"/>
    <p:sldLayoutId id="2147483673" r:id="rId4"/>
    <p:sldLayoutId id="214748367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3A2A2"/>
          </a:solidFill>
          <a:latin typeface="Century Gothic"/>
          <a:ea typeface="MS PGothic" pitchFamily="34" charset="-128"/>
          <a:cs typeface="Century Gothic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ts val="18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1" fontAlgn="base" hangingPunct="1">
        <a:spcBef>
          <a:spcPts val="1800"/>
        </a:spcBef>
        <a:spcAft>
          <a:spcPct val="0"/>
        </a:spcAft>
        <a:buClr>
          <a:srgbClr val="EEB212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1" fontAlgn="base" hangingPunct="1">
        <a:spcBef>
          <a:spcPts val="1800"/>
        </a:spcBef>
        <a:spcAft>
          <a:spcPct val="0"/>
        </a:spcAft>
        <a:buClr>
          <a:srgbClr val="5C5E59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1" fontAlgn="base" hangingPunct="1">
        <a:spcBef>
          <a:spcPts val="18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1" fontAlgn="base" hangingPunct="1">
        <a:spcBef>
          <a:spcPts val="18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ctrTitle"/>
          </p:nvPr>
        </p:nvSpPr>
        <p:spPr>
          <a:xfrm>
            <a:off x="1371600" y="3816350"/>
            <a:ext cx="5110163" cy="1470025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Outreach </a:t>
            </a:r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as</a:t>
            </a:r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 a </a:t>
            </a:r>
            <a:b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</a:br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MNsure </a:t>
            </a:r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Partner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The Power in Your Tactics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Three-step process: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</a:rPr>
              <a:t>Find people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</a:rPr>
              <a:t>Engage them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</a:rPr>
              <a:t>Address their needs			 </a:t>
            </a:r>
            <a:r>
              <a:rPr lang="en-US" sz="1600" i="1" dirty="0" smtClean="0">
                <a:latin typeface="Arial" pitchFamily="34" charset="0"/>
              </a:rPr>
              <a:t>STRATEGY 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61254" y="2548165"/>
            <a:ext cx="18931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TACTICS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 descr="&quot;&quot;"/>
          <p:cNvSpPr/>
          <p:nvPr/>
        </p:nvSpPr>
        <p:spPr>
          <a:xfrm>
            <a:off x="824248" y="2176530"/>
            <a:ext cx="3348507" cy="10818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 descr="&quot;&quot;"/>
          <p:cNvCxnSpPr/>
          <p:nvPr/>
        </p:nvCxnSpPr>
        <p:spPr>
          <a:xfrm>
            <a:off x="4314423" y="2717442"/>
            <a:ext cx="87576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 descr="&quot;&quot;"/>
          <p:cNvCxnSpPr/>
          <p:nvPr/>
        </p:nvCxnSpPr>
        <p:spPr>
          <a:xfrm>
            <a:off x="4314423" y="3580327"/>
            <a:ext cx="914400" cy="0"/>
          </a:xfrm>
          <a:prstGeom prst="straightConnector1">
            <a:avLst/>
          </a:prstGeom>
          <a:ln>
            <a:solidFill>
              <a:srgbClr val="03A2A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10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6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Your Most Successful Event: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What was it and why was it successful?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 What tactics did you use to find people and get them there?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Phone calls?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Radio ads?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Flyers?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11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48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Outreach is Complex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Tactics can take many different forms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Not all tactics are right all the time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Each tactic has different </a:t>
            </a:r>
            <a:r>
              <a:rPr lang="en-US" b="1" dirty="0" smtClean="0">
                <a:latin typeface="Arial" pitchFamily="34" charset="0"/>
              </a:rPr>
              <a:t>power</a:t>
            </a:r>
            <a:r>
              <a:rPr lang="en-US" dirty="0" smtClean="0">
                <a:latin typeface="Arial" pitchFamily="34" charset="0"/>
              </a:rPr>
              <a:t>, or potency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The </a:t>
            </a:r>
            <a:r>
              <a:rPr lang="en-US" i="1" dirty="0" smtClean="0">
                <a:latin typeface="Arial" pitchFamily="34" charset="0"/>
              </a:rPr>
              <a:t>number</a:t>
            </a:r>
            <a:r>
              <a:rPr lang="en-US" dirty="0" smtClean="0">
                <a:latin typeface="Arial" pitchFamily="34" charset="0"/>
              </a:rPr>
              <a:t> of people a single tactic can engage, and the </a:t>
            </a:r>
            <a:r>
              <a:rPr lang="en-US" i="1" dirty="0" smtClean="0">
                <a:latin typeface="Arial" pitchFamily="34" charset="0"/>
              </a:rPr>
              <a:t>depth</a:t>
            </a:r>
            <a:r>
              <a:rPr lang="en-US" dirty="0" smtClean="0">
                <a:latin typeface="Arial" pitchFamily="34" charset="0"/>
              </a:rPr>
              <a:t> of that engagement, will vary widely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The tactic we choose will depend on our desired outcome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12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6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Let’s Have a Competition!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13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19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There are no “Good” or “Bad” Tactics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Tactics carry different power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Minimally powerful tactics will mean you have to do </a:t>
            </a:r>
            <a:r>
              <a:rPr lang="en-US" b="1" dirty="0" smtClean="0">
                <a:latin typeface="Arial" pitchFamily="34" charset="0"/>
              </a:rPr>
              <a:t>a lot of that tactic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latin typeface="Arial" pitchFamily="34" charset="0"/>
              </a:rPr>
              <a:t>O</a:t>
            </a:r>
            <a:r>
              <a:rPr lang="en-US" dirty="0" smtClean="0">
                <a:latin typeface="Arial" pitchFamily="34" charset="0"/>
              </a:rPr>
              <a:t>r you will get </a:t>
            </a:r>
            <a:r>
              <a:rPr lang="en-US" b="1" dirty="0" smtClean="0">
                <a:latin typeface="Arial" pitchFamily="34" charset="0"/>
              </a:rPr>
              <a:t>modest response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Arial" pitchFamily="34" charset="0"/>
              </a:rPr>
              <a:t>Most </a:t>
            </a:r>
            <a:r>
              <a:rPr lang="en-US" dirty="0" smtClean="0">
                <a:latin typeface="Arial" pitchFamily="34" charset="0"/>
              </a:rPr>
              <a:t>powerful </a:t>
            </a:r>
            <a:r>
              <a:rPr lang="en-US" dirty="0">
                <a:latin typeface="Arial" pitchFamily="34" charset="0"/>
              </a:rPr>
              <a:t>tactics </a:t>
            </a:r>
            <a:r>
              <a:rPr lang="en-US" dirty="0" smtClean="0">
                <a:latin typeface="Arial" pitchFamily="34" charset="0"/>
              </a:rPr>
              <a:t>include </a:t>
            </a:r>
            <a:r>
              <a:rPr lang="en-US" dirty="0">
                <a:latin typeface="Arial" pitchFamily="34" charset="0"/>
              </a:rPr>
              <a:t>direct conversation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Help </a:t>
            </a:r>
            <a:r>
              <a:rPr lang="en-US" dirty="0">
                <a:latin typeface="Arial" pitchFamily="34" charset="0"/>
              </a:rPr>
              <a:t>you hit </a:t>
            </a:r>
            <a:r>
              <a:rPr lang="en-US" dirty="0" smtClean="0">
                <a:latin typeface="Arial" pitchFamily="34" charset="0"/>
              </a:rPr>
              <a:t>your individual goals</a:t>
            </a:r>
            <a:endParaRPr lang="en-US" dirty="0">
              <a:latin typeface="Arial" pitchFamily="34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Engage </a:t>
            </a:r>
            <a:r>
              <a:rPr lang="en-US" dirty="0">
                <a:latin typeface="Arial" pitchFamily="34" charset="0"/>
              </a:rPr>
              <a:t>people in a meaningful </a:t>
            </a:r>
            <a:r>
              <a:rPr lang="en-US" dirty="0" smtClean="0">
                <a:latin typeface="Arial" pitchFamily="34" charset="0"/>
              </a:rPr>
              <a:t>way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Build relationships</a:t>
            </a:r>
            <a:endParaRPr lang="en-US" dirty="0">
              <a:latin typeface="Arial" pitchFamily="34" charset="0"/>
            </a:endParaRPr>
          </a:p>
          <a:p>
            <a:pPr marL="457200" lvl="1" indent="0">
              <a:buNone/>
            </a:pPr>
            <a:endParaRPr lang="en-US" b="1" dirty="0" smtClean="0"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14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95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Thank You for Coming!	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Key Concepts handout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Don’t forget to fill out your evaluation!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See you next time!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15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A Conversation on Goals &amp;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Why do you care about helping people in your community access affordable health insurance?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What is at stake?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Why is it important to you?</a:t>
            </a: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5"/>
              </a:buClr>
              <a:buFont typeface="Wingdings" charset="2"/>
              <a:buNone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2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Goal</a:t>
            </a:r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	</a:t>
            </a: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latin typeface="Arial" pitchFamily="34" charset="0"/>
              </a:rPr>
              <a:t>To find the uninsured in our state and get them to complete the MNsure enrollment process and access affordable coverage. 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3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Strategy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latin typeface="Arial" pitchFamily="34" charset="0"/>
              </a:rPr>
              <a:t>The unique plans of action we create in order to address the barriers to enrollment faced by our individual communities.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4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4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Our Strategies </a:t>
            </a:r>
            <a:r>
              <a:rPr lang="en-US" dirty="0">
                <a:latin typeface="Century Gothic" panose="020B0502020202020204" pitchFamily="34" charset="0"/>
                <a:cs typeface="Arial" pitchFamily="34" charset="0"/>
              </a:rPr>
              <a:t>W</a:t>
            </a:r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ill </a:t>
            </a:r>
            <a:r>
              <a:rPr lang="en-US" dirty="0">
                <a:latin typeface="Century Gothic" panose="020B0502020202020204" pitchFamily="34" charset="0"/>
                <a:cs typeface="Arial" pitchFamily="34" charset="0"/>
              </a:rPr>
              <a:t>L</a:t>
            </a:r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ook Different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Mass education campaigns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Opportunities to enroll with an assister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Saturate community with </a:t>
            </a:r>
            <a:r>
              <a:rPr lang="en-US" dirty="0" err="1" smtClean="0">
                <a:latin typeface="Arial" pitchFamily="34" charset="0"/>
              </a:rPr>
              <a:t>MNsure’s</a:t>
            </a:r>
            <a:r>
              <a:rPr lang="en-US" dirty="0" smtClean="0">
                <a:latin typeface="Arial" pitchFamily="34" charset="0"/>
              </a:rPr>
              <a:t> message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A mix of the above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5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98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Let’s Talk </a:t>
            </a:r>
            <a:r>
              <a:rPr lang="en-US" dirty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trategy!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What barriers to enrollment do people in your community face?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How do YOU help people overcome these barriers?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Keep it big picture!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6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17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MNsure Believes You Are: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</a:rPr>
              <a:t>rusted leaders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Best people to make strategy decisions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7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93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Tactics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itchFamily="34" charset="0"/>
              </a:rPr>
              <a:t>The steps you take to find and engage consumers in order to implement your strategy on the ground. 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8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50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The Power in Your Tactics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Our outreach is all about helping people address their barriers to enrollment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Three-step process: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</a:rPr>
              <a:t>Find people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</a:rPr>
              <a:t>Engage them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</a:rPr>
              <a:t>Address their needs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9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88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Nsure PPT TEMPLATE 2015-03">
  <a:themeElements>
    <a:clrScheme name="MNsure-accessible">
      <a:dk1>
        <a:sysClr val="windowText" lastClr="000000"/>
      </a:dk1>
      <a:lt1>
        <a:sysClr val="window" lastClr="FFFFFF"/>
      </a:lt1>
      <a:dk2>
        <a:srgbClr val="515051"/>
      </a:dk2>
      <a:lt2>
        <a:srgbClr val="EFEFEF"/>
      </a:lt2>
      <a:accent1>
        <a:srgbClr val="03A2A2"/>
      </a:accent1>
      <a:accent2>
        <a:srgbClr val="019372"/>
      </a:accent2>
      <a:accent3>
        <a:srgbClr val="B4C96C"/>
      </a:accent3>
      <a:accent4>
        <a:srgbClr val="FC6048"/>
      </a:accent4>
      <a:accent5>
        <a:srgbClr val="F9692A"/>
      </a:accent5>
      <a:accent6>
        <a:srgbClr val="EEB212"/>
      </a:accent6>
      <a:hlink>
        <a:srgbClr val="03A2A2"/>
      </a:hlink>
      <a:folHlink>
        <a:srgbClr val="E36C54"/>
      </a:folHlink>
    </a:clrScheme>
    <a:fontScheme name="MNsure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nk_x0020_to_x0020_article xmlns="e536fcfd-1d3e-4792-9ec1-addc25b48cf2">
      <Url xsi:nil="true"/>
      <Description xsi:nil="true"/>
    </Link_x0020_to_x0020_articl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AB25526BB6EB4EBE633283BD11055D" ma:contentTypeVersion="1" ma:contentTypeDescription="Create a new document." ma:contentTypeScope="" ma:versionID="f85f6bb03b31133682bb69a1eab5df41">
  <xsd:schema xmlns:xsd="http://www.w3.org/2001/XMLSchema" xmlns:xs="http://www.w3.org/2001/XMLSchema" xmlns:p="http://schemas.microsoft.com/office/2006/metadata/properties" xmlns:ns2="e536fcfd-1d3e-4792-9ec1-addc25b48cf2" targetNamespace="http://schemas.microsoft.com/office/2006/metadata/properties" ma:root="true" ma:fieldsID="ad56fb5e06647c2a0c5360f17b56cc74" ns2:_="">
    <xsd:import namespace="e536fcfd-1d3e-4792-9ec1-addc25b48cf2"/>
    <xsd:element name="properties">
      <xsd:complexType>
        <xsd:sequence>
          <xsd:element name="documentManagement">
            <xsd:complexType>
              <xsd:all>
                <xsd:element ref="ns2:Link_x0020_to_x0020_articl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36fcfd-1d3e-4792-9ec1-addc25b48cf2" elementFormDefault="qualified">
    <xsd:import namespace="http://schemas.microsoft.com/office/2006/documentManagement/types"/>
    <xsd:import namespace="http://schemas.microsoft.com/office/infopath/2007/PartnerControls"/>
    <xsd:element name="Link_x0020_to_x0020_article" ma:index="8" nillable="true" ma:displayName="Link to article" ma:format="Hyperlink" ma:internalName="Link_x0020_to_x0020_articl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8B868C-B5DD-45C0-BA92-BC1BA16FC32A}">
  <ds:schemaRefs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e536fcfd-1d3e-4792-9ec1-addc25b48cf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686633F-0C8F-4CFD-9B38-4D2625DEB7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36fcfd-1d3e-4792-9ec1-addc25b48c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B52CB7-30B2-4719-A653-EB89A6F803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MNsure PPT TEMPLATE 2015-03</Template>
  <TotalTime>135</TotalTime>
  <Words>395</Words>
  <Application>Microsoft Office PowerPoint</Application>
  <PresentationFormat>On-screen Show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ＭＳ Ｐゴシック</vt:lpstr>
      <vt:lpstr>ＭＳ Ｐゴシック</vt:lpstr>
      <vt:lpstr>Arial</vt:lpstr>
      <vt:lpstr>Calibri</vt:lpstr>
      <vt:lpstr>Century Gothic</vt:lpstr>
      <vt:lpstr>Wingdings</vt:lpstr>
      <vt:lpstr>MNsure PPT TEMPLATE 2015-03</vt:lpstr>
      <vt:lpstr>Outreach as a  MNsure Partner</vt:lpstr>
      <vt:lpstr>A Conversation on Goals &amp; Strategy</vt:lpstr>
      <vt:lpstr>Goal </vt:lpstr>
      <vt:lpstr>Strategy</vt:lpstr>
      <vt:lpstr>Our Strategies Will Look Different</vt:lpstr>
      <vt:lpstr>Let’s Talk Strategy!</vt:lpstr>
      <vt:lpstr>MNsure Believes You Are:</vt:lpstr>
      <vt:lpstr>Tactics</vt:lpstr>
      <vt:lpstr>The Power in Your Tactics</vt:lpstr>
      <vt:lpstr>The Power in Your Tactics</vt:lpstr>
      <vt:lpstr>Your Most Successful Event:</vt:lpstr>
      <vt:lpstr>Outreach is Complex</vt:lpstr>
      <vt:lpstr>Let’s Have a Competition!</vt:lpstr>
      <vt:lpstr>There are no “Good” or “Bad” Tactics</vt:lpstr>
      <vt:lpstr>Thank You for Coming! </vt:lpstr>
    </vt:vector>
  </TitlesOfParts>
  <Company>MNsure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Outreach as MNsure Partner visual aid</dc:title>
  <dc:creator>MNsure</dc:creator>
  <cp:lastModifiedBy>Benson, Angela</cp:lastModifiedBy>
  <cp:revision>12</cp:revision>
  <dcterms:created xsi:type="dcterms:W3CDTF">2015-07-27T16:50:36Z</dcterms:created>
  <dcterms:modified xsi:type="dcterms:W3CDTF">2015-11-02T19:29:53Z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0x010100ADAB25526BB6EB4EBE633283BD11055D</vt:lpwstr>
  </property>
  <property fmtid="{D5CDD505-2E9C-101B-9397-08002B2CF9AE}" pid="3" name="_MarkAsFinal">
    <vt:bool>true</vt:bool>
  </property>
</Properties>
</file>